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451" r:id="rId3"/>
    <p:sldId id="447" r:id="rId4"/>
    <p:sldId id="482" r:id="rId5"/>
    <p:sldId id="488" r:id="rId6"/>
    <p:sldId id="500" r:id="rId7"/>
    <p:sldId id="484" r:id="rId8"/>
    <p:sldId id="486" r:id="rId9"/>
    <p:sldId id="499" r:id="rId10"/>
    <p:sldId id="503" r:id="rId11"/>
    <p:sldId id="487" r:id="rId12"/>
    <p:sldId id="489" r:id="rId13"/>
    <p:sldId id="498" r:id="rId14"/>
    <p:sldId id="504" r:id="rId15"/>
    <p:sldId id="490" r:id="rId16"/>
    <p:sldId id="475" r:id="rId17"/>
    <p:sldId id="477" r:id="rId18"/>
    <p:sldId id="404" r:id="rId19"/>
    <p:sldId id="405" r:id="rId20"/>
    <p:sldId id="406" r:id="rId21"/>
    <p:sldId id="407" r:id="rId22"/>
    <p:sldId id="408" r:id="rId23"/>
    <p:sldId id="452" r:id="rId24"/>
    <p:sldId id="446" r:id="rId25"/>
    <p:sldId id="409" r:id="rId26"/>
    <p:sldId id="410" r:id="rId27"/>
    <p:sldId id="411" r:id="rId28"/>
    <p:sldId id="453" r:id="rId29"/>
    <p:sldId id="454" r:id="rId30"/>
    <p:sldId id="478" r:id="rId31"/>
    <p:sldId id="456" r:id="rId32"/>
    <p:sldId id="492" r:id="rId33"/>
    <p:sldId id="493" r:id="rId34"/>
    <p:sldId id="491" r:id="rId35"/>
    <p:sldId id="457" r:id="rId36"/>
    <p:sldId id="494" r:id="rId37"/>
    <p:sldId id="495" r:id="rId38"/>
    <p:sldId id="460" r:id="rId39"/>
    <p:sldId id="479" r:id="rId40"/>
    <p:sldId id="417" r:id="rId41"/>
    <p:sldId id="496" r:id="rId42"/>
    <p:sldId id="461" r:id="rId43"/>
    <p:sldId id="462" r:id="rId44"/>
    <p:sldId id="463" r:id="rId45"/>
    <p:sldId id="464" r:id="rId46"/>
    <p:sldId id="473" r:id="rId47"/>
    <p:sldId id="465" r:id="rId48"/>
    <p:sldId id="421" r:id="rId49"/>
    <p:sldId id="422" r:id="rId50"/>
    <p:sldId id="423" r:id="rId51"/>
    <p:sldId id="476" r:id="rId52"/>
    <p:sldId id="424" r:id="rId53"/>
    <p:sldId id="425" r:id="rId54"/>
    <p:sldId id="467" r:id="rId55"/>
    <p:sldId id="480" r:id="rId56"/>
    <p:sldId id="466" r:id="rId57"/>
    <p:sldId id="481" r:id="rId58"/>
    <p:sldId id="427" r:id="rId59"/>
    <p:sldId id="428" r:id="rId60"/>
    <p:sldId id="429" r:id="rId61"/>
    <p:sldId id="430" r:id="rId62"/>
    <p:sldId id="471" r:id="rId63"/>
    <p:sldId id="431" r:id="rId64"/>
    <p:sldId id="497" r:id="rId65"/>
    <p:sldId id="472" r:id="rId66"/>
    <p:sldId id="501" r:id="rId67"/>
    <p:sldId id="502" r:id="rId68"/>
    <p:sldId id="470" r:id="rId69"/>
    <p:sldId id="432" r:id="rId70"/>
    <p:sldId id="433" r:id="rId71"/>
    <p:sldId id="437" r:id="rId72"/>
    <p:sldId id="438" r:id="rId73"/>
    <p:sldId id="439" r:id="rId74"/>
    <p:sldId id="468" r:id="rId75"/>
    <p:sldId id="441" r:id="rId76"/>
    <p:sldId id="45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8828"/>
    </p:cViewPr>
  </p:sorter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E30AC-8422-40EB-9FFA-189081FAB547}" type="datetimeFigureOut">
              <a:rPr lang="en-US" smtClean="0"/>
              <a:t>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C18F-3480-4658-B51D-9CBBA92CC0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FC280-78DB-4429-ADE3-BBF991B5D3A0}" type="datetimeFigureOut">
              <a:rPr lang="en-US" smtClean="0"/>
              <a:t>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06BA5-457D-4F93-942A-CF8F60BA5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0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1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30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6BA5-457D-4F93-942A-CF8F60BA53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74049" y="0"/>
            <a:ext cx="6096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457200" y="2971800"/>
            <a:ext cx="1295400" cy="1295400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02649" y="4684711"/>
            <a:ext cx="381000" cy="381000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143000" y="4400550"/>
            <a:ext cx="685800" cy="685800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981200" y="4794248"/>
            <a:ext cx="161926" cy="16192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493043" y="5334000"/>
            <a:ext cx="319087" cy="319087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28832" y="0"/>
            <a:ext cx="304800" cy="6858000"/>
          </a:xfrm>
          <a:prstGeom prst="rect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863726" y="4105274"/>
            <a:ext cx="161926" cy="16192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7283" y="6339800"/>
            <a:ext cx="2701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Patent Introductions,</a:t>
            </a:r>
            <a:r>
              <a:rPr lang="en-US" sz="1400" baseline="0" dirty="0" smtClean="0">
                <a:latin typeface="Arial Black" pitchFamily="34" charset="0"/>
              </a:rPr>
              <a:t> </a:t>
            </a:r>
            <a:r>
              <a:rPr lang="en-US" sz="1400" dirty="0" smtClean="0">
                <a:latin typeface="Arial Black" pitchFamily="34" charset="0"/>
              </a:rPr>
              <a:t>Inc.</a:t>
            </a:r>
            <a:endParaRPr lang="en-US" sz="1400" dirty="0">
              <a:latin typeface="Arial Black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3" y="6324600"/>
            <a:ext cx="327498" cy="2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6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>
                <a:latin typeface="Arial" pitchFamily="34" charset="0"/>
                <a:cs typeface="Arial" pitchFamily="34" charset="0"/>
              </a:rPr>
              <a:t>Sixth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1057F4F-30A6-46B9-A0CE-985064B068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12700">
            <a:solidFill>
              <a:srgbClr val="00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62000" y="6339800"/>
            <a:ext cx="2701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Patent Introductions,</a:t>
            </a:r>
            <a:r>
              <a:rPr lang="en-US" sz="1400" baseline="0" dirty="0" smtClean="0">
                <a:latin typeface="Arial Black" pitchFamily="34" charset="0"/>
              </a:rPr>
              <a:t> </a:t>
            </a:r>
            <a:r>
              <a:rPr lang="en-US" sz="1400" dirty="0" smtClean="0">
                <a:latin typeface="Arial Black" pitchFamily="34" charset="0"/>
              </a:rPr>
              <a:t>Inc.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800474" y="6243637"/>
            <a:ext cx="161926" cy="16192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4100513" y="6200137"/>
            <a:ext cx="319087" cy="319087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4482310" y="5931061"/>
            <a:ext cx="446876" cy="44687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4938713" y="6246019"/>
            <a:ext cx="319087" cy="319087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351463" y="6154499"/>
            <a:ext cx="161926" cy="16192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327498" cy="2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400" baseline="0">
                <a:latin typeface="Arial" pitchFamily="34" charset="0"/>
                <a:cs typeface="Arial" pitchFamily="34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400">
                <a:latin typeface="Arial" pitchFamily="34" charset="0"/>
                <a:cs typeface="Arial" pitchFamily="34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1057F4F-30A6-46B9-A0CE-985064B068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12700">
            <a:solidFill>
              <a:srgbClr val="00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3800474" y="6243637"/>
            <a:ext cx="161926" cy="16192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100513" y="6200137"/>
            <a:ext cx="319087" cy="319087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4482310" y="5931061"/>
            <a:ext cx="446876" cy="44687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938713" y="6246019"/>
            <a:ext cx="319087" cy="319087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5351463" y="6154499"/>
            <a:ext cx="161926" cy="161926"/>
          </a:xfrm>
          <a:prstGeom prst="ellipse">
            <a:avLst/>
          </a:prstGeom>
          <a:solidFill>
            <a:srgbClr val="0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0" y="6339800"/>
            <a:ext cx="2701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Patent Introductions,</a:t>
            </a:r>
            <a:r>
              <a:rPr lang="en-US" sz="1400" baseline="0" dirty="0" smtClean="0">
                <a:latin typeface="Arial Black" pitchFamily="34" charset="0"/>
              </a:rPr>
              <a:t> </a:t>
            </a:r>
            <a:r>
              <a:rPr lang="en-US" sz="1400" dirty="0" smtClean="0">
                <a:latin typeface="Arial Black" pitchFamily="34" charset="0"/>
              </a:rPr>
              <a:t>Inc.</a:t>
            </a:r>
            <a:endParaRPr lang="en-US" sz="1400" dirty="0">
              <a:latin typeface="Arial Black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327498" cy="2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3EAB-15F7-4493-9DAA-1CBF31798FB4}" type="datetime1">
              <a:rPr lang="en-US" smtClean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7F4F-30A6-46B9-A0CE-985064B068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8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nt-introductions.com/provisiona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fs.uspto.gov/EFSWebUIUnregistered/EFSWebUnregister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nt-introductions.com/provision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nt-introductions.com/provisiona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nt-introductions.com/provisional.html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tent-read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3810000"/>
            <a:ext cx="76962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Gregory T.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Kavounas,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CEO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Patent Introductions, Inc. 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(also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Patent Attorney in the US)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696200" cy="1611406"/>
          </a:xfrm>
        </p:spPr>
        <p:txBody>
          <a:bodyPr>
            <a:noAutofit/>
          </a:bodyPr>
          <a:lstStyle/>
          <a:p>
            <a:r>
              <a:rPr lang="en-US" dirty="0" smtClean="0"/>
              <a:t>How to file a provisional patent application for </a:t>
            </a:r>
            <a:br>
              <a:rPr lang="en-US" dirty="0" smtClean="0"/>
            </a:br>
            <a:r>
              <a:rPr lang="en-US" dirty="0" smtClean="0"/>
              <a:t>your new invention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7150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most updated version of this presentation can be downloaded from: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www.patent-introductions.com/provisional.html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Arrange your desktop </a:t>
            </a:r>
            <a:r>
              <a:rPr lang="en-US" dirty="0" smtClean="0"/>
              <a:t>so</a:t>
            </a:r>
            <a:endParaRPr lang="en-US" dirty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Arrange your desktop so you can flip repeatedly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etween this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733800"/>
            <a:ext cx="3505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(this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presen-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599" y="2438400"/>
            <a:ext cx="762001" cy="19812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Arrange your desktop so you can flip repeatedly </a:t>
            </a:r>
          </a:p>
          <a:p>
            <a:pPr lvl="2"/>
            <a:r>
              <a:rPr lang="en-US" dirty="0" smtClean="0"/>
              <a:t>between this and this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733800"/>
            <a:ext cx="3505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(this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present-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2895600"/>
            <a:ext cx="3352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(USPTO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website)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514600"/>
            <a:ext cx="1143000" cy="12954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Arrange your desktop so you can flip repeatedly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etween this and this and back again …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2895600"/>
            <a:ext cx="3352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(USPTO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website)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733800"/>
            <a:ext cx="3505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(this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presen-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24400" y="2438400"/>
            <a:ext cx="1066800" cy="19812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Stage – Launch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While here,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733800"/>
            <a:ext cx="3505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(this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present-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2895600"/>
            <a:ext cx="3352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(USPTO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website)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4200" y="2057400"/>
            <a:ext cx="2133600" cy="1583531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Stage – Launch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While here, launch into this window:</a:t>
            </a:r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733800"/>
            <a:ext cx="3505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(this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present-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2895600"/>
            <a:ext cx="3352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://efs.uspto.gov/EFSWebUIUnregistered/EFSWebUnregistered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29200" y="2057400"/>
            <a:ext cx="685800" cy="1583531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Data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You get this screen …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60" y="1371600"/>
            <a:ext cx="5922273" cy="39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</a:t>
            </a:r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Focus on this part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60" y="1371600"/>
            <a:ext cx="5922273" cy="39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419350" y="3276601"/>
            <a:ext cx="2260046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52800" y="4191001"/>
            <a:ext cx="196573" cy="1371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You are the e-Filer (regardless of who is the inventor).</a:t>
            </a:r>
          </a:p>
          <a:p>
            <a:pPr lvl="2"/>
            <a:r>
              <a:rPr lang="en-US" dirty="0" smtClean="0"/>
              <a:t>Enter your name here &amp; your email address here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088"/>
            <a:ext cx="8229600" cy="26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590800" y="2286000"/>
            <a:ext cx="1828801" cy="28194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90800" y="1981200"/>
            <a:ext cx="1828801" cy="31242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352800" y="2590800"/>
            <a:ext cx="3962400" cy="25146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81200"/>
            <a:ext cx="79724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105400"/>
            <a:ext cx="8229600" cy="117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Then click this button for your new patent application.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43001" y="3638550"/>
            <a:ext cx="2209799" cy="15430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 smtClean="0"/>
              <a:t>This powerpoint presentation helps you file a provisional patent application in the US for your new invention, so you can get “Patent Pending” status. </a:t>
            </a:r>
          </a:p>
          <a:p>
            <a:pPr lvl="3"/>
            <a:endParaRPr lang="en-US" dirty="0"/>
          </a:p>
          <a:p>
            <a:pPr lvl="3"/>
            <a:r>
              <a:rPr lang="en-US" dirty="0" smtClean="0"/>
              <a:t>Disclaimers</a:t>
            </a:r>
            <a:r>
              <a:rPr lang="en-US" dirty="0" smtClean="0"/>
              <a:t>: This presentation, plus all associated materials, websites, etc. do </a:t>
            </a:r>
            <a:r>
              <a:rPr lang="en-US" dirty="0"/>
              <a:t>not contain legal advice. Downloading </a:t>
            </a:r>
            <a:r>
              <a:rPr lang="en-US" dirty="0" smtClean="0"/>
              <a:t>them, </a:t>
            </a:r>
            <a:r>
              <a:rPr lang="en-US" dirty="0"/>
              <a:t>using </a:t>
            </a:r>
            <a:r>
              <a:rPr lang="en-US" dirty="0" smtClean="0"/>
              <a:t>them, </a:t>
            </a:r>
            <a:r>
              <a:rPr lang="en-US" dirty="0"/>
              <a:t>relying on </a:t>
            </a:r>
            <a:r>
              <a:rPr lang="en-US" dirty="0" smtClean="0"/>
              <a:t>them, </a:t>
            </a:r>
            <a:r>
              <a:rPr lang="en-US" dirty="0"/>
              <a:t>etc., is not receiving legal advice, and </a:t>
            </a:r>
            <a:r>
              <a:rPr lang="en-US" dirty="0" smtClean="0"/>
              <a:t>does </a:t>
            </a:r>
            <a:r>
              <a:rPr lang="en-US" dirty="0"/>
              <a:t>not form any relationship with Patent Introductions, Inc., or with the author of this document.  To receive legal advice, engage a patent attorney and ask them for a consultation about your individual circumstances.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71614"/>
            <a:ext cx="5181600" cy="34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53000"/>
            <a:ext cx="8229600" cy="132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 click this button for your provisional application.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43201" y="3124200"/>
            <a:ext cx="533399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 click this button for your provisional application.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11" y="1600200"/>
            <a:ext cx="473637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200400" y="3886200"/>
            <a:ext cx="152400" cy="1219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dirty="0" smtClean="0"/>
              <a:t>Then, below that, find and click “Continue”. 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(“Continue” is how you get to the next screen, when ready with this screen.)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76400"/>
            <a:ext cx="6134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791201" y="3543300"/>
            <a:ext cx="304799" cy="11049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19200" y="1524000"/>
            <a:ext cx="69342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829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Ensure this button is checked (the other will ask you for more information, which is already in your cover page).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00201" y="2590800"/>
            <a:ext cx="1219199" cy="2514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Copy &amp; paste your Title, Docket No. exactly as they appear in your Specification Document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265"/>
            <a:ext cx="5867399" cy="33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14802" y="2219326"/>
            <a:ext cx="304798" cy="28860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43502" y="2590800"/>
            <a:ext cx="419098" cy="2514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 copy </a:t>
            </a:r>
            <a:r>
              <a:rPr lang="en-US" dirty="0"/>
              <a:t>the name </a:t>
            </a:r>
            <a:r>
              <a:rPr lang="en-US" dirty="0" smtClean="0"/>
              <a:t>of only the first inventor</a:t>
            </a:r>
          </a:p>
          <a:p>
            <a:pPr lvl="3"/>
            <a:r>
              <a:rPr lang="en-US" dirty="0" smtClean="0"/>
              <a:t>(for reference only; any additional inventors will become known from the Cover Sheet)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04950"/>
            <a:ext cx="60864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781800" y="3695700"/>
            <a:ext cx="1524000" cy="2667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781800" y="3962400"/>
            <a:ext cx="1524000" cy="104775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10376" y="3962400"/>
            <a:ext cx="1495424" cy="4191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67600" y="3962401"/>
            <a:ext cx="838200" cy="1310480"/>
          </a:xfrm>
          <a:prstGeom prst="straightConnector1">
            <a:avLst/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676400"/>
            <a:ext cx="5048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 click this button.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14600" y="4495800"/>
            <a:ext cx="6858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Enter this information for you, the e-Filer; this must match similar information in the Cover Sheet.</a:t>
            </a:r>
          </a:p>
          <a:p>
            <a:pPr lvl="2"/>
            <a:r>
              <a:rPr lang="en-US" dirty="0" smtClean="0"/>
              <a:t>Then, click “Continue”.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53211"/>
            <a:ext cx="4924692" cy="32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819400" y="4419600"/>
            <a:ext cx="38100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876800"/>
            <a:ext cx="8229600" cy="1401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The Application data has now been defined.  Check this screen to see everything is right so far.  To fix, click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645"/>
            <a:ext cx="8534400" cy="25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305800" y="2343150"/>
            <a:ext cx="0" cy="30670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1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</a:t>
            </a:r>
            <a:r>
              <a:rPr lang="en-US" dirty="0" smtClean="0"/>
              <a:t>Prepare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32210" y="5105400"/>
            <a:ext cx="7606990" cy="117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also the screen for uploading the files that will be submitted electronically.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4925"/>
            <a:ext cx="8077200" cy="32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en-US" dirty="0" smtClean="0"/>
              <a:t>Provisional Filing Portal™ webpage: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This powerpoint presentation has a home webpage, at: </a:t>
            </a:r>
            <a:r>
              <a:rPr lang="en-US" dirty="0" smtClean="0">
                <a:hlinkClick r:id="rId3"/>
              </a:rPr>
              <a:t>www.patent-introductions.com/provisional.html</a:t>
            </a:r>
            <a:r>
              <a:rPr lang="en-US" dirty="0" smtClean="0"/>
              <a:t>, </a:t>
            </a:r>
            <a:endParaRPr lang="en-US" dirty="0"/>
          </a:p>
          <a:p>
            <a:pPr marL="1371600" lvl="3" indent="0">
              <a:buNone/>
            </a:pPr>
            <a:r>
              <a:rPr lang="en-US" dirty="0" smtClean="0"/>
              <a:t>    also called the Provisional </a:t>
            </a:r>
            <a:r>
              <a:rPr lang="en-US" dirty="0"/>
              <a:t>Filing Portal™ webpage.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In that Provisional </a:t>
            </a:r>
            <a:r>
              <a:rPr lang="en-US" dirty="0"/>
              <a:t>Filing Portal™ </a:t>
            </a:r>
            <a:r>
              <a:rPr lang="en-US" dirty="0" smtClean="0"/>
              <a:t>webpage you can find help:</a:t>
            </a:r>
          </a:p>
          <a:p>
            <a:pPr lvl="4"/>
            <a:r>
              <a:rPr lang="en-US" dirty="0" smtClean="0"/>
              <a:t>the most updated version of this presentation,</a:t>
            </a:r>
          </a:p>
          <a:p>
            <a:pPr lvl="4"/>
            <a:r>
              <a:rPr lang="en-US" dirty="0" smtClean="0"/>
              <a:t>preliminary considerations about filing a provisional,</a:t>
            </a:r>
          </a:p>
          <a:p>
            <a:pPr lvl="4"/>
            <a:r>
              <a:rPr lang="en-US" dirty="0"/>
              <a:t>a</a:t>
            </a:r>
            <a:r>
              <a:rPr lang="en-US" dirty="0" smtClean="0"/>
              <a:t> template for starting the Specification Document for your invention, which you will file as your provisional,  </a:t>
            </a:r>
          </a:p>
          <a:p>
            <a:pPr lvl="4"/>
            <a:r>
              <a:rPr lang="en-US" dirty="0" smtClean="0"/>
              <a:t>instructions for preparing to file according to this presentation, including obscure </a:t>
            </a:r>
            <a:r>
              <a:rPr lang="en-US" dirty="0" err="1" smtClean="0"/>
              <a:t>formattings</a:t>
            </a:r>
            <a:r>
              <a:rPr lang="en-US" dirty="0" smtClean="0"/>
              <a:t>, etc.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32210" y="5105400"/>
            <a:ext cx="7606990" cy="117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asks for the first file you want to upload.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34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33400" y="4587083"/>
            <a:ext cx="1752600" cy="68579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4282281"/>
            <a:ext cx="80772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3175"/>
            <a:ext cx="8382000" cy="34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81562"/>
            <a:ext cx="8229600" cy="1397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Click on “Browse </a:t>
            </a:r>
            <a:r>
              <a:rPr lang="en-US" dirty="0" smtClean="0"/>
              <a:t>…”, 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038475" y="4464843"/>
            <a:ext cx="342900" cy="56435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3175"/>
            <a:ext cx="8382000" cy="34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81562"/>
            <a:ext cx="8229600" cy="1397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Click on “Browse </a:t>
            </a:r>
            <a:r>
              <a:rPr lang="en-US" dirty="0" smtClean="0"/>
              <a:t>…”, </a:t>
            </a:r>
          </a:p>
          <a:p>
            <a:pPr lvl="3"/>
            <a:r>
              <a:rPr lang="en-US" dirty="0" smtClean="0"/>
              <a:t>find </a:t>
            </a:r>
            <a:r>
              <a:rPr lang="en-US" dirty="0"/>
              <a:t>your </a:t>
            </a:r>
            <a:r>
              <a:rPr lang="en-US" dirty="0" smtClean="0"/>
              <a:t>Specification Document (your desktop or…) 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3175"/>
            <a:ext cx="8382000" cy="34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81562"/>
            <a:ext cx="8229600" cy="1397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Click on “Browse </a:t>
            </a:r>
            <a:r>
              <a:rPr lang="en-US" dirty="0" smtClean="0"/>
              <a:t>…”, </a:t>
            </a:r>
          </a:p>
          <a:p>
            <a:pPr lvl="3"/>
            <a:r>
              <a:rPr lang="en-US" dirty="0" smtClean="0"/>
              <a:t>find </a:t>
            </a:r>
            <a:r>
              <a:rPr lang="en-US" dirty="0"/>
              <a:t>your </a:t>
            </a:r>
            <a:r>
              <a:rPr lang="en-US" dirty="0" smtClean="0"/>
              <a:t>Specification Document (your desktop or…) 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7328" b="63003"/>
          <a:stretch/>
        </p:blipFill>
        <p:spPr bwMode="auto">
          <a:xfrm>
            <a:off x="152400" y="5174659"/>
            <a:ext cx="1943950" cy="98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981200" y="5580063"/>
            <a:ext cx="1371600" cy="363537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4916690"/>
            <a:ext cx="1371600" cy="3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00B05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9927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3175"/>
            <a:ext cx="8382000" cy="34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81562"/>
            <a:ext cx="8229600" cy="1397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Click on “Browse </a:t>
            </a:r>
            <a:r>
              <a:rPr lang="en-US" dirty="0" smtClean="0"/>
              <a:t>…”, </a:t>
            </a:r>
          </a:p>
          <a:p>
            <a:pPr lvl="3"/>
            <a:r>
              <a:rPr lang="en-US" dirty="0" smtClean="0"/>
              <a:t>find </a:t>
            </a:r>
            <a:r>
              <a:rPr lang="en-US" dirty="0"/>
              <a:t>your </a:t>
            </a:r>
            <a:r>
              <a:rPr lang="en-US" dirty="0" smtClean="0"/>
              <a:t>Specification Document (your desktop or…), and </a:t>
            </a:r>
          </a:p>
          <a:p>
            <a:pPr lvl="3"/>
            <a:r>
              <a:rPr lang="en-US" dirty="0" smtClean="0"/>
              <a:t>click “Open”.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7328" b="63003"/>
          <a:stretch/>
        </p:blipFill>
        <p:spPr bwMode="auto">
          <a:xfrm>
            <a:off x="152400" y="5174659"/>
            <a:ext cx="1943950" cy="98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838200" y="4419601"/>
            <a:ext cx="533400" cy="14478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4916690"/>
            <a:ext cx="1371600" cy="3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00B05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665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81562"/>
            <a:ext cx="8229600" cy="1397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For </a:t>
            </a:r>
            <a:r>
              <a:rPr lang="en-US" dirty="0" smtClean="0"/>
              <a:t>this file, now, click </a:t>
            </a:r>
            <a:r>
              <a:rPr lang="en-US" dirty="0"/>
              <a:t>on </a:t>
            </a:r>
            <a:r>
              <a:rPr lang="en-US" dirty="0" smtClean="0"/>
              <a:t>arrow; </a:t>
            </a:r>
            <a:endParaRPr lang="en-US" dirty="0"/>
          </a:p>
          <a:p>
            <a:pPr lvl="3"/>
            <a:r>
              <a:rPr lang="en-US" dirty="0" smtClean="0"/>
              <a:t>from </a:t>
            </a:r>
            <a:r>
              <a:rPr lang="en-US" dirty="0"/>
              <a:t>the drop-down </a:t>
            </a:r>
            <a:r>
              <a:rPr lang="en-US" dirty="0" smtClean="0"/>
              <a:t>menu, choose</a:t>
            </a:r>
            <a:r>
              <a:rPr lang="en-US" dirty="0"/>
              <a:t>:  </a:t>
            </a:r>
            <a:r>
              <a:rPr lang="en-US" dirty="0" smtClean="0"/>
              <a:t>Specification.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21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638800" y="3200400"/>
            <a:ext cx="3124200" cy="1905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" y="1620311"/>
            <a:ext cx="9009434" cy="14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3886200"/>
            <a:ext cx="8229600" cy="2392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Your screen should now look like </a:t>
            </a:r>
            <a:r>
              <a:rPr lang="en-US" dirty="0" smtClean="0"/>
              <a:t>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" y="1620311"/>
            <a:ext cx="9009434" cy="14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3886200"/>
            <a:ext cx="8229600" cy="2392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Your screen should now look like this;  the first file is prepared for uploading.  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705600" y="2656432"/>
            <a:ext cx="914400" cy="130596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2103982"/>
            <a:ext cx="81915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" y="1620311"/>
            <a:ext cx="9009434" cy="14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3886200"/>
            <a:ext cx="8229600" cy="2392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Your screen should now look like this;  the first file is prepared for uploading.   </a:t>
            </a:r>
            <a:endParaRPr lang="en-US" dirty="0" smtClean="0"/>
          </a:p>
          <a:p>
            <a:pPr lvl="2"/>
            <a:r>
              <a:rPr lang="en-US" dirty="0"/>
              <a:t>Now </a:t>
            </a:r>
            <a:r>
              <a:rPr lang="en-US" dirty="0" smtClean="0"/>
              <a:t>click </a:t>
            </a:r>
            <a:r>
              <a:rPr lang="en-US" dirty="0"/>
              <a:t>on “Add File” </a:t>
            </a:r>
            <a:r>
              <a:rPr lang="en-US" dirty="0" smtClean="0"/>
              <a:t>for your </a:t>
            </a:r>
            <a:r>
              <a:rPr lang="en-US" dirty="0"/>
              <a:t>next file to </a:t>
            </a:r>
            <a:r>
              <a:rPr lang="en-US" dirty="0" smtClean="0"/>
              <a:t>upload.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24400" y="2819400"/>
            <a:ext cx="2466975" cy="20574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81200" y="4114800"/>
            <a:ext cx="6858000" cy="2163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Click </a:t>
            </a:r>
            <a:r>
              <a:rPr lang="en-US" dirty="0"/>
              <a:t>on “Browse </a:t>
            </a:r>
            <a:r>
              <a:rPr lang="en-US" dirty="0" smtClean="0"/>
              <a:t>…”, </a:t>
            </a:r>
          </a:p>
          <a:p>
            <a:pPr lvl="2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76400"/>
            <a:ext cx="8853488" cy="18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29000" y="3200400"/>
            <a:ext cx="1371600" cy="990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 smtClean="0"/>
              <a:t>In fact, </a:t>
            </a:r>
            <a:r>
              <a:rPr lang="en-US" dirty="0">
                <a:solidFill>
                  <a:srgbClr val="FF0000"/>
                </a:solidFill>
              </a:rPr>
              <a:t>to understand what follows, we ask that you start from the </a:t>
            </a:r>
            <a:r>
              <a:rPr lang="en-US" dirty="0" smtClean="0">
                <a:solidFill>
                  <a:srgbClr val="FF0000"/>
                </a:solidFill>
              </a:rPr>
              <a:t>entire Provisional </a:t>
            </a:r>
            <a:r>
              <a:rPr lang="en-US" dirty="0">
                <a:solidFill>
                  <a:srgbClr val="FF0000"/>
                </a:solidFill>
              </a:rPr>
              <a:t>Filing Portal™ webpage, and do as it says.  </a:t>
            </a:r>
          </a:p>
          <a:p>
            <a:pPr lvl="3"/>
            <a:r>
              <a:rPr lang="en-US" dirty="0" smtClean="0"/>
              <a:t> </a:t>
            </a:r>
            <a:r>
              <a:rPr lang="en-US" dirty="0">
                <a:hlinkClick r:id="rId3"/>
              </a:rPr>
              <a:t>www.patent-introductions.com/provisional.html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The </a:t>
            </a:r>
            <a:r>
              <a:rPr lang="en-US" dirty="0"/>
              <a:t>Provisional Filing Portal™ webpage</a:t>
            </a:r>
            <a:r>
              <a:rPr lang="en-US" dirty="0" smtClean="0"/>
              <a:t> </a:t>
            </a:r>
            <a:r>
              <a:rPr lang="en-US" dirty="0" smtClean="0"/>
              <a:t>will refer you back to the latest version of this </a:t>
            </a:r>
            <a:r>
              <a:rPr lang="en-US" dirty="0" smtClean="0"/>
              <a:t>powerpoint </a:t>
            </a:r>
            <a:r>
              <a:rPr lang="en-US" dirty="0" smtClean="0"/>
              <a:t>presentation, slide-by-slide.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81200" y="4114800"/>
            <a:ext cx="6858000" cy="2163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Click </a:t>
            </a:r>
            <a:r>
              <a:rPr lang="en-US" dirty="0"/>
              <a:t>on “Browse </a:t>
            </a:r>
            <a:r>
              <a:rPr lang="en-US" dirty="0" smtClean="0"/>
              <a:t>…”, </a:t>
            </a:r>
          </a:p>
          <a:p>
            <a:pPr lvl="3"/>
            <a:r>
              <a:rPr lang="en-US" dirty="0" smtClean="0"/>
              <a:t>find your Cover Sheet (desktop or …)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76400"/>
            <a:ext cx="8853488" cy="18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7328" b="63003"/>
          <a:stretch/>
        </p:blipFill>
        <p:spPr bwMode="auto">
          <a:xfrm>
            <a:off x="323425" y="3978408"/>
            <a:ext cx="2400960" cy="12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905000" y="4800600"/>
            <a:ext cx="2743200" cy="3048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47225" y="3720439"/>
            <a:ext cx="1371600" cy="3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00B05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5678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81200" y="4114800"/>
            <a:ext cx="6858000" cy="2163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Click </a:t>
            </a:r>
            <a:r>
              <a:rPr lang="en-US" dirty="0"/>
              <a:t>on “Browse </a:t>
            </a:r>
            <a:r>
              <a:rPr lang="en-US" dirty="0" smtClean="0"/>
              <a:t>…”, </a:t>
            </a:r>
          </a:p>
          <a:p>
            <a:pPr lvl="3"/>
            <a:r>
              <a:rPr lang="en-US" dirty="0" smtClean="0"/>
              <a:t>find your Cover Sheet (desktop or …), and</a:t>
            </a:r>
          </a:p>
          <a:p>
            <a:pPr lvl="3"/>
            <a:r>
              <a:rPr lang="en-US" dirty="0" smtClean="0"/>
              <a:t>click “Open”.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76400"/>
            <a:ext cx="8853488" cy="18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7328" b="63003"/>
          <a:stretch/>
        </p:blipFill>
        <p:spPr bwMode="auto">
          <a:xfrm>
            <a:off x="323425" y="3978408"/>
            <a:ext cx="2400960" cy="12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905000" y="3200400"/>
            <a:ext cx="762000" cy="1867034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47225" y="3720439"/>
            <a:ext cx="1371600" cy="3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00B05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2578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114800"/>
            <a:ext cx="8229600" cy="2163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Then</a:t>
            </a:r>
            <a:r>
              <a:rPr lang="en-US" dirty="0"/>
              <a:t>, for </a:t>
            </a:r>
            <a:r>
              <a:rPr lang="en-US" dirty="0" smtClean="0"/>
              <a:t>this file, from the dropdown menu choose: Provisional Cover Sheet (SB16).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8915400" cy="17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486400" y="3119664"/>
            <a:ext cx="1447800" cy="145233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3962400"/>
            <a:ext cx="8229600" cy="2316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Only file(s) missing now: if you will be certifying Micro Entity status for the biggest discount, browse</a:t>
            </a:r>
            <a:r>
              <a:rPr lang="en-US" dirty="0"/>
              <a:t>, </a:t>
            </a:r>
            <a:r>
              <a:rPr lang="en-US" dirty="0" smtClean="0"/>
              <a:t>find your </a:t>
            </a:r>
            <a:r>
              <a:rPr lang="en-US" dirty="0"/>
              <a:t>PTO/SB/15A </a:t>
            </a:r>
            <a:r>
              <a:rPr lang="en-US" dirty="0" smtClean="0"/>
              <a:t>form; </a:t>
            </a:r>
            <a:r>
              <a:rPr lang="en-US" dirty="0"/>
              <a:t>Document Description: Certification of MicroEntity (Gross Income </a:t>
            </a:r>
            <a:r>
              <a:rPr lang="en-US" dirty="0" smtClean="0"/>
              <a:t>Basis).</a:t>
            </a:r>
          </a:p>
          <a:p>
            <a:pPr lvl="2"/>
            <a:r>
              <a:rPr lang="en-US" dirty="0" smtClean="0"/>
              <a:t>Repeat this last file for </a:t>
            </a:r>
            <a:r>
              <a:rPr lang="en-US" dirty="0"/>
              <a:t>each </a:t>
            </a:r>
            <a:r>
              <a:rPr lang="en-US" dirty="0" smtClean="0"/>
              <a:t>co-inventor.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8915400" cy="17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Prepare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3962400"/>
            <a:ext cx="8229600" cy="2316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If not a Micro-Entity, you have finished this stage, and …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8915400" cy="17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Validate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267200"/>
            <a:ext cx="8229600" cy="201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… </a:t>
            </a:r>
            <a:r>
              <a:rPr lang="en-US" dirty="0"/>
              <a:t>click this to </a:t>
            </a:r>
            <a:r>
              <a:rPr lang="en-US" dirty="0" smtClean="0"/>
              <a:t>(Upload &amp;) Validate all the documents you have lined up, …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15400" cy="25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124200" y="3733800"/>
            <a:ext cx="1581150" cy="685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Validate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267200"/>
            <a:ext cx="8229600" cy="201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… click this to (Upload &amp;) Validate all the documents you have lined up, …</a:t>
            </a:r>
          </a:p>
          <a:p>
            <a:pPr marL="914400" lvl="2" indent="0">
              <a:buNone/>
            </a:pPr>
            <a:r>
              <a:rPr lang="en-US" dirty="0" smtClean="0"/>
              <a:t>… and then wait a little …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15400" cy="25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Validate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Then: look here for any red marks.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0775" y="1905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21928"/>
            <a:ext cx="7619999" cy="37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676400" y="4277270"/>
            <a:ext cx="1752600" cy="82813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52600" y="4953000"/>
            <a:ext cx="1600200" cy="1524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Validate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Then: look here for any red marks. </a:t>
            </a:r>
          </a:p>
          <a:p>
            <a:pPr lvl="2"/>
            <a:r>
              <a:rPr lang="en-US" dirty="0" smtClean="0"/>
              <a:t>If a file has a red mark, remove it, fix it (see Provisional Home Page), repeat.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0775" y="1905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21928"/>
            <a:ext cx="7619999" cy="37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943600" y="4572001"/>
            <a:ext cx="1981200" cy="990599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Validate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1"/>
            <a:ext cx="6705600" cy="36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876800"/>
            <a:ext cx="8229600" cy="1401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When ready, click Continue.</a:t>
            </a:r>
          </a:p>
          <a:p>
            <a:pPr lvl="2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57800" y="4861991"/>
            <a:ext cx="1076325" cy="71569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You have two desktops: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1) Your physical desktop:  Prepare a </a:t>
            </a:r>
            <a:r>
              <a:rPr lang="en-US" dirty="0"/>
              <a:t>credit </a:t>
            </a:r>
            <a:r>
              <a:rPr lang="en-US" dirty="0" smtClean="0"/>
              <a:t>card, </a:t>
            </a:r>
            <a:r>
              <a:rPr lang="en-US" dirty="0"/>
              <a:t>for paying the filing fees to the USPTO.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2) Your computer desktop: All remaining instructions for your desktop are intended for your computer desktop.   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Determine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next screen is for </a:t>
            </a:r>
            <a:r>
              <a:rPr lang="en-US" dirty="0" smtClean="0"/>
              <a:t>determining how much you will need to pay.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5" y="1371600"/>
            <a:ext cx="8480055" cy="308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This is the “Regular” fee amount for a provisional (2018).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73" y="1981200"/>
            <a:ext cx="374390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286000" y="3490391"/>
            <a:ext cx="1752600" cy="1615009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419600"/>
            <a:ext cx="8229600" cy="1858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First, determine (from Provisional Home Page) whether you qualify for an Entity Status (Small- or Micro-) that would entitle you to a discount.  </a:t>
            </a:r>
          </a:p>
          <a:p>
            <a:pPr lvl="2"/>
            <a:r>
              <a:rPr lang="en-US" dirty="0" smtClean="0"/>
              <a:t>Suppose you qualify for, and click “Small Entity” …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84" y="1373080"/>
            <a:ext cx="5623315" cy="260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419600" y="3200400"/>
            <a:ext cx="1676400" cy="16764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57800" y="3200400"/>
            <a:ext cx="1905000" cy="16764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t</a:t>
            </a:r>
            <a:r>
              <a:rPr lang="en-US" dirty="0" smtClean="0"/>
              <a:t>his is what your screen will look like - the amount has become </a:t>
            </a:r>
            <a:r>
              <a:rPr lang="en-US" dirty="0"/>
              <a:t>less.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71725"/>
            <a:ext cx="259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410200" y="3276600"/>
            <a:ext cx="1676400" cy="1447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Check this box.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333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29000" y="3200400"/>
            <a:ext cx="457200" cy="1447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6400"/>
            <a:ext cx="8162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53000"/>
            <a:ext cx="8229600" cy="132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Ensure this is checked, if appropriate (lessens your fees!)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67075" y="3657600"/>
            <a:ext cx="1457325" cy="1425575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05400" y="3978275"/>
            <a:ext cx="228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6400"/>
            <a:ext cx="8162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53000"/>
            <a:ext cx="8229600" cy="132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Enter here the number of pages of your Specification Document  (fees increase for Specification Documents with many pages).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09900" y="4038600"/>
            <a:ext cx="457200" cy="990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05400" y="3978275"/>
            <a:ext cx="228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39100" cy="35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60540"/>
            <a:ext cx="8229600" cy="13180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In this example, for the Specification Document having 8 pages</a:t>
            </a:r>
            <a:r>
              <a:rPr lang="en-US" dirty="0"/>
              <a:t>, </a:t>
            </a:r>
            <a:r>
              <a:rPr lang="en-US" dirty="0" smtClean="0"/>
              <a:t>you </a:t>
            </a:r>
            <a:r>
              <a:rPr lang="en-US" dirty="0"/>
              <a:t>pay $0 </a:t>
            </a:r>
            <a:r>
              <a:rPr lang="en-US" dirty="0" smtClean="0"/>
              <a:t>extra. 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7200" y="4038602"/>
            <a:ext cx="4000500" cy="144779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7400" y="4067178"/>
            <a:ext cx="952500" cy="1419222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5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39100" cy="35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60540"/>
            <a:ext cx="8229600" cy="13180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Then, click on Calculate.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00600" y="4648201"/>
            <a:ext cx="1409700" cy="533399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105400"/>
            <a:ext cx="8229600" cy="117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Confirm that a non-zero amount appears here.</a:t>
            </a:r>
          </a:p>
          <a:p>
            <a:pPr lvl="2"/>
            <a:r>
              <a:rPr lang="en-US" dirty="0" smtClean="0"/>
              <a:t>Then click “Continue” at the bottom, for the next screen.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8847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391400" y="1676400"/>
            <a:ext cx="762000" cy="3596481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00200" y="4419600"/>
            <a:ext cx="609600" cy="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" y="3729335"/>
            <a:ext cx="115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Your </a:t>
            </a:r>
            <a:endParaRPr lang="en-US" dirty="0" smtClean="0"/>
          </a:p>
          <a:p>
            <a:r>
              <a:rPr lang="en-US" dirty="0" smtClean="0"/>
              <a:t>computer </a:t>
            </a:r>
          </a:p>
          <a:p>
            <a:r>
              <a:rPr lang="en-US" dirty="0" smtClean="0"/>
              <a:t>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Determine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You are back to the upload screen.  This new file has been generated, and added to your impending filing.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91200" cy="34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705600" y="4495802"/>
            <a:ext cx="0" cy="68579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400" y="4114800"/>
            <a:ext cx="6400800" cy="3810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Submit!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3" y="1287465"/>
            <a:ext cx="6842537" cy="41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181600"/>
            <a:ext cx="8229600" cy="109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 smtClean="0"/>
          </a:p>
          <a:p>
            <a:pPr lvl="3"/>
            <a:r>
              <a:rPr lang="en-US" dirty="0" smtClean="0"/>
              <a:t>Now click Submit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5381625"/>
            <a:ext cx="685800" cy="34845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8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Then, this screen </a:t>
            </a:r>
          </a:p>
          <a:p>
            <a:pPr lvl="3"/>
            <a:r>
              <a:rPr lang="en-US" dirty="0" smtClean="0"/>
              <a:t>confirms that you submitted something, …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8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</a:t>
            </a:r>
            <a:r>
              <a:rPr lang="en-US" dirty="0" err="1"/>
              <a:t>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Then, this screen </a:t>
            </a:r>
          </a:p>
          <a:p>
            <a:pPr lvl="3"/>
            <a:r>
              <a:rPr lang="en-US" dirty="0" smtClean="0"/>
              <a:t>confirms that you submitted something, and </a:t>
            </a:r>
          </a:p>
          <a:p>
            <a:pPr lvl="3"/>
            <a:r>
              <a:rPr lang="en-US" dirty="0" smtClean="0"/>
              <a:t>shows the numbers assigned internally to this submission.  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133600" y="2514601"/>
            <a:ext cx="1905000" cy="291068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81200" y="2657476"/>
            <a:ext cx="2057400" cy="2767805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81200" y="2895600"/>
            <a:ext cx="2057400" cy="2529681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</a:t>
            </a:r>
            <a:r>
              <a:rPr lang="en-US" dirty="0" err="1"/>
              <a:t>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>
                <a:solidFill>
                  <a:srgbClr val="FF0000"/>
                </a:solidFill>
              </a:rPr>
              <a:t>you prepared your </a:t>
            </a:r>
            <a:r>
              <a:rPr lang="en-US" dirty="0" smtClean="0">
                <a:solidFill>
                  <a:srgbClr val="FF0000"/>
                </a:solidFill>
              </a:rPr>
              <a:t>Personal </a:t>
            </a:r>
            <a:r>
              <a:rPr lang="en-US" dirty="0">
                <a:solidFill>
                  <a:srgbClr val="FF0000"/>
                </a:solidFill>
              </a:rPr>
              <a:t>Patent </a:t>
            </a:r>
            <a:r>
              <a:rPr lang="en-US" dirty="0" smtClean="0">
                <a:solidFill>
                  <a:srgbClr val="FF0000"/>
                </a:solidFill>
              </a:rPr>
              <a:t>Organizer?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42941" y="1524000"/>
            <a:ext cx="5748658" cy="251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43" y="1542829"/>
            <a:ext cx="5728255" cy="24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2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</a:t>
            </a:r>
            <a:r>
              <a:rPr lang="en-US" dirty="0" err="1"/>
              <a:t>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>
                <a:solidFill>
                  <a:srgbClr val="FF0000"/>
                </a:solidFill>
              </a:rPr>
              <a:t>Have you prepared your Personal Patent Organizer?</a:t>
            </a:r>
          </a:p>
          <a:p>
            <a:pPr lvl="2"/>
            <a:r>
              <a:rPr lang="en-US" dirty="0" smtClean="0"/>
              <a:t>If so, copy &amp; paste these numbers directly to it!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42941" y="1524000"/>
            <a:ext cx="5748658" cy="251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95500" y="2959100"/>
            <a:ext cx="2095500" cy="214630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43" y="1542829"/>
            <a:ext cx="5728255" cy="24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209800" y="2438400"/>
            <a:ext cx="4343400" cy="1066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81200" y="2590800"/>
            <a:ext cx="4572000" cy="11430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2885964"/>
            <a:ext cx="4343400" cy="100023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Stage – </a:t>
            </a:r>
            <a:r>
              <a:rPr lang="en-US" dirty="0" err="1"/>
              <a:t>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>
                <a:solidFill>
                  <a:srgbClr val="FF0000"/>
                </a:solidFill>
              </a:rPr>
              <a:t>Even if not, try to capture this number some other way now, in case there is an error in the session before you finish the filing.  </a:t>
            </a:r>
          </a:p>
          <a:p>
            <a:pPr lvl="2"/>
            <a:endParaRPr lang="en-US" dirty="0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905000" y="2454275"/>
            <a:ext cx="3352800" cy="2193925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Stage – </a:t>
            </a:r>
            <a:r>
              <a:rPr lang="en-US" dirty="0" err="1"/>
              <a:t>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number is also called the “Serial Number”.  You will see it: </a:t>
            </a:r>
          </a:p>
          <a:p>
            <a:pPr lvl="3"/>
            <a:r>
              <a:rPr lang="en-US" dirty="0" smtClean="0"/>
              <a:t>for computer purposes, as these 8 </a:t>
            </a:r>
            <a:r>
              <a:rPr lang="en-US" dirty="0"/>
              <a:t>digits </a:t>
            </a:r>
            <a:r>
              <a:rPr lang="en-US" dirty="0" smtClean="0"/>
              <a:t>(e.g. 62404684)</a:t>
            </a:r>
          </a:p>
          <a:p>
            <a:pPr lvl="3"/>
            <a:r>
              <a:rPr lang="en-US" dirty="0" smtClean="0"/>
              <a:t>on legal forms with separators (e.g. 62/404,684) 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905000" y="2454276"/>
            <a:ext cx="304800" cy="1965324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Pay Fees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It is now time to pay the fees. 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Pay Fees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Click on: “YES! I want to pay now.”</a:t>
            </a:r>
          </a:p>
          <a:p>
            <a:pPr lvl="2"/>
            <a:r>
              <a:rPr lang="en-US" dirty="0" smtClean="0"/>
              <a:t>(Paying later will cost you a surcharge.) 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524000"/>
            <a:ext cx="8676524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314700" y="4206081"/>
            <a:ext cx="190500" cy="899319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Plan small windows for the files of interest …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(files to upload)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(filing support)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17836" y="1957070"/>
            <a:ext cx="304800" cy="102108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11511" y="2057400"/>
            <a:ext cx="222250" cy="131064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4419600"/>
            <a:ext cx="609600" cy="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" y="3729335"/>
            <a:ext cx="115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Your </a:t>
            </a:r>
            <a:endParaRPr lang="en-US" dirty="0" smtClean="0"/>
          </a:p>
          <a:p>
            <a:r>
              <a:rPr lang="en-US" dirty="0" smtClean="0"/>
              <a:t>computer </a:t>
            </a:r>
          </a:p>
          <a:p>
            <a:r>
              <a:rPr lang="en-US" dirty="0" smtClean="0"/>
              <a:t>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Pay Fees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24768"/>
            <a:ext cx="8086725" cy="391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272881"/>
            <a:ext cx="8229600" cy="1005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You get the Payment screen.  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28194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38450" y="4653758"/>
            <a:ext cx="3257550" cy="680242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Pay Fees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… and try to: Pay as a guest  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708"/>
            <a:ext cx="8229600" cy="252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114800" y="4215607"/>
            <a:ext cx="1600200" cy="89931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</a:t>
            </a:r>
            <a:r>
              <a:rPr lang="en-US" dirty="0"/>
              <a:t> – Pay Fees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2"/>
            <a:r>
              <a:rPr lang="en-US" dirty="0" smtClean="0"/>
              <a:t>Then comes a straightforward credit card payment.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44127"/>
            <a:ext cx="4800600" cy="323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029200"/>
            <a:ext cx="8229600" cy="124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3"/>
            <a:r>
              <a:rPr lang="en-US" dirty="0" smtClean="0"/>
              <a:t>After paying, you get this acknowledgement screen. </a:t>
            </a:r>
          </a:p>
          <a:p>
            <a:pPr marL="1371600" lvl="3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295400"/>
            <a:ext cx="6709383" cy="397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2689698"/>
            <a:ext cx="1143000" cy="510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029200"/>
            <a:ext cx="8229600" cy="124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3"/>
            <a:r>
              <a:rPr lang="en-US" dirty="0">
                <a:solidFill>
                  <a:srgbClr val="FF0000"/>
                </a:solidFill>
              </a:rPr>
              <a:t>VERY IMPORTANT:</a:t>
            </a:r>
            <a:r>
              <a:rPr lang="en-US" dirty="0"/>
              <a:t>  Click on “Save Receipt”, and save a copy on your </a:t>
            </a:r>
            <a:r>
              <a:rPr lang="en-US" dirty="0" smtClean="0"/>
              <a:t>desktop.  </a:t>
            </a:r>
            <a:endParaRPr lang="en-US" dirty="0"/>
          </a:p>
          <a:p>
            <a:pPr lvl="3"/>
            <a:r>
              <a:rPr lang="en-US" dirty="0" smtClean="0"/>
              <a:t> </a:t>
            </a:r>
          </a:p>
          <a:p>
            <a:pPr marL="1371600" lvl="3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295400"/>
            <a:ext cx="6709383" cy="397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2689698"/>
            <a:ext cx="1143000" cy="510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67400" y="2453482"/>
            <a:ext cx="762000" cy="303291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</a:t>
            </a:r>
            <a:r>
              <a:rPr lang="en-US" dirty="0" smtClean="0"/>
              <a:t>Stage –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4196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4572000"/>
            <a:ext cx="8229600" cy="170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This saved document is called the “EfileAck”; </a:t>
            </a:r>
            <a:r>
              <a:rPr lang="en-US" dirty="0"/>
              <a:t>i</a:t>
            </a:r>
            <a:r>
              <a:rPr lang="en-US" dirty="0" smtClean="0"/>
              <a:t>ts first page will look like this.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03" y="1295400"/>
            <a:ext cx="3307697" cy="41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81500" y="3429000"/>
            <a:ext cx="14859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Diligence after 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 smtClean="0"/>
              <a:t>IMPORTANT:  Even though your electronic filing is now done, you still have diligence to do.  </a:t>
            </a:r>
          </a:p>
          <a:p>
            <a:pPr lvl="4"/>
            <a:r>
              <a:rPr lang="en-US" dirty="0" smtClean="0"/>
              <a:t>Some of that diligence is described in the Provisional Filing Portal™ webpage of this presentation, which is at: </a:t>
            </a:r>
            <a:r>
              <a:rPr lang="en-US" dirty="0">
                <a:hlinkClick r:id="rId3"/>
              </a:rPr>
              <a:t>www.patent-introductions.com/provisional.html</a:t>
            </a:r>
            <a:r>
              <a:rPr lang="en-US" dirty="0"/>
              <a:t> 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Want to learn more about patents</a:t>
            </a:r>
            <a:r>
              <a:rPr lang="en-US" dirty="0"/>
              <a:t>? </a:t>
            </a:r>
            <a:r>
              <a:rPr lang="en-US" dirty="0" smtClean="0"/>
              <a:t>(does </a:t>
            </a:r>
            <a:r>
              <a:rPr lang="en-US" dirty="0"/>
              <a:t>your company need </a:t>
            </a:r>
            <a:r>
              <a:rPr lang="en-US" dirty="0" smtClean="0"/>
              <a:t>an expert on patents and you want to help?) </a:t>
            </a:r>
          </a:p>
          <a:p>
            <a:pPr lvl="4"/>
            <a:r>
              <a:rPr lang="en-US" dirty="0" smtClean="0"/>
              <a:t>Try:  </a:t>
            </a:r>
            <a:r>
              <a:rPr lang="en-US" dirty="0" smtClean="0">
                <a:hlinkClick r:id="rId4"/>
              </a:rPr>
              <a:t>www.patent-ready.com</a:t>
            </a:r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Have a quick </a:t>
            </a:r>
            <a:r>
              <a:rPr lang="en-US" dirty="0"/>
              <a:t>question about patents? </a:t>
            </a:r>
          </a:p>
          <a:p>
            <a:pPr lvl="5"/>
            <a:r>
              <a:rPr lang="en-US" dirty="0"/>
              <a:t>See</a:t>
            </a:r>
            <a:r>
              <a:rPr lang="en-US" dirty="0" smtClean="0"/>
              <a:t>:  </a:t>
            </a:r>
            <a:r>
              <a:rPr lang="en-US" dirty="0" smtClean="0">
                <a:hlinkClick r:id="rId4"/>
              </a:rPr>
              <a:t>www.patent-ready.com</a:t>
            </a:r>
            <a:r>
              <a:rPr lang="en-US" dirty="0" smtClean="0"/>
              <a:t>, </a:t>
            </a:r>
            <a:r>
              <a:rPr lang="en-US" dirty="0"/>
              <a:t>page </a:t>
            </a:r>
            <a:r>
              <a:rPr lang="en-US" dirty="0" smtClean="0"/>
              <a:t>for Engineers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" y="1933575"/>
            <a:ext cx="2451410" cy="33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 smtClean="0"/>
              <a:t>These are the files of interest  </a:t>
            </a:r>
            <a:r>
              <a:rPr lang="en-US" dirty="0" smtClean="0"/>
              <a:t>(get from Portal</a:t>
            </a:r>
            <a:r>
              <a:rPr lang="en-US" dirty="0" smtClean="0"/>
              <a:t>):</a:t>
            </a:r>
          </a:p>
          <a:p>
            <a:pPr lvl="5"/>
            <a:r>
              <a:rPr lang="en-US" dirty="0" smtClean="0"/>
              <a:t>FOR PROVISIONAL FILING BY UPLOADING</a:t>
            </a:r>
          </a:p>
          <a:p>
            <a:pPr lvl="5"/>
            <a:r>
              <a:rPr lang="en-US" dirty="0" smtClean="0"/>
              <a:t>[ v ] a closed copy of your prepared Specification Document pdf, with filename and saved as described in the Provisional Home Webpage (else it may not be “validated”), </a:t>
            </a:r>
          </a:p>
          <a:p>
            <a:pPr lvl="5"/>
            <a:r>
              <a:rPr lang="en-US" dirty="0" smtClean="0"/>
              <a:t>[ v </a:t>
            </a:r>
            <a:r>
              <a:rPr lang="en-US" dirty="0"/>
              <a:t>] </a:t>
            </a:r>
            <a:r>
              <a:rPr lang="en-US" dirty="0" smtClean="0"/>
              <a:t>a </a:t>
            </a:r>
            <a:r>
              <a:rPr lang="en-US" dirty="0"/>
              <a:t>closed copy of your filled-in Cover </a:t>
            </a:r>
            <a:r>
              <a:rPr lang="en-US" dirty="0" smtClean="0"/>
              <a:t>Sheet, </a:t>
            </a:r>
            <a:endParaRPr lang="en-US" dirty="0"/>
          </a:p>
          <a:p>
            <a:pPr lvl="5"/>
            <a:r>
              <a:rPr lang="en-US" dirty="0" smtClean="0"/>
              <a:t>[ x ] if </a:t>
            </a:r>
            <a:r>
              <a:rPr lang="en-US" dirty="0"/>
              <a:t>you qualify for, and want to claim the </a:t>
            </a:r>
            <a:r>
              <a:rPr lang="en-US" dirty="0" smtClean="0"/>
              <a:t>deepest discount </a:t>
            </a:r>
            <a:r>
              <a:rPr lang="en-US" dirty="0"/>
              <a:t>in the filing fees of “Small Entity status”, a closed copy of your filled-in form </a:t>
            </a:r>
            <a:r>
              <a:rPr lang="en-US" dirty="0" smtClean="0"/>
              <a:t>SB/15A</a:t>
            </a:r>
            <a:r>
              <a:rPr lang="en-US" dirty="0"/>
              <a:t> </a:t>
            </a:r>
            <a:r>
              <a:rPr lang="en-US" dirty="0" smtClean="0"/>
              <a:t>(not shown here)</a:t>
            </a:r>
          </a:p>
          <a:p>
            <a:pPr lvl="5"/>
            <a:endParaRPr lang="en-US" dirty="0"/>
          </a:p>
          <a:p>
            <a:pPr lvl="5"/>
            <a:r>
              <a:rPr lang="en-US" dirty="0" smtClean="0"/>
              <a:t>FOR PROVISIONAL FILING SUPPORT</a:t>
            </a:r>
          </a:p>
          <a:p>
            <a:pPr lvl="5"/>
            <a:r>
              <a:rPr lang="en-US" dirty="0" smtClean="0"/>
              <a:t>[ v ] a copy of Personal Patent Organizer (optional), and</a:t>
            </a:r>
            <a:endParaRPr lang="en-US" dirty="0"/>
          </a:p>
          <a:p>
            <a:pPr lvl="5"/>
            <a:r>
              <a:rPr lang="en-US" dirty="0"/>
              <a:t>[ </a:t>
            </a:r>
            <a:r>
              <a:rPr lang="en-US" dirty="0" smtClean="0"/>
              <a:t>v </a:t>
            </a:r>
            <a:r>
              <a:rPr lang="en-US" dirty="0"/>
              <a:t>] </a:t>
            </a:r>
            <a:r>
              <a:rPr lang="en-US" dirty="0" smtClean="0"/>
              <a:t>an </a:t>
            </a:r>
            <a:r>
              <a:rPr lang="en-US" dirty="0"/>
              <a:t>open copy of this presentation, for screen-by- screen guidance </a:t>
            </a:r>
          </a:p>
          <a:p>
            <a:pPr lvl="5"/>
            <a:endParaRPr lang="en-US" dirty="0"/>
          </a:p>
          <a:p>
            <a:pPr lvl="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200" y="2514600"/>
            <a:ext cx="1066800" cy="3810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28800" y="3124200"/>
            <a:ext cx="1219200" cy="762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3190" y="1600199"/>
            <a:ext cx="1371600" cy="48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Example: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09800" y="4495800"/>
            <a:ext cx="838200" cy="3048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05000" y="4648200"/>
            <a:ext cx="1143000" cy="4572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So, these windows are as we said.  In addition…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057F4F-30A6-46B9-A0CE-985064B068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743200"/>
            <a:ext cx="5562600" cy="3124200"/>
          </a:xfrm>
          <a:prstGeom prst="roundRect">
            <a:avLst>
              <a:gd name="adj" fmla="val 82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1243" y="2819400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005" y="3259931"/>
            <a:ext cx="18907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57498" y="2019300"/>
            <a:ext cx="838202" cy="11430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798" y="2019300"/>
            <a:ext cx="342901" cy="1431131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2134</Words>
  <Application>Microsoft Office PowerPoint</Application>
  <PresentationFormat>On-screen Show (4:3)</PresentationFormat>
  <Paragraphs>443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How to file a provisional patent application for  your new invention</vt:lpstr>
      <vt:lpstr>Orientation</vt:lpstr>
      <vt:lpstr>Orientation</vt:lpstr>
      <vt:lpstr>Orientation</vt:lpstr>
      <vt:lpstr>Preparing your desktop</vt:lpstr>
      <vt:lpstr>Preparing your desktop</vt:lpstr>
      <vt:lpstr>Preparing your desktop</vt:lpstr>
      <vt:lpstr>Preparing your desktop</vt:lpstr>
      <vt:lpstr>Preparing your desktop</vt:lpstr>
      <vt:lpstr>Preparing your desktop</vt:lpstr>
      <vt:lpstr>Preparing your desktop</vt:lpstr>
      <vt:lpstr>Preparing your desktop</vt:lpstr>
      <vt:lpstr>Preparing your desktop</vt:lpstr>
      <vt:lpstr>Filing Stage – Launch </vt:lpstr>
      <vt:lpstr>Filing Stage – Launch 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Data Entry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Prepare Upload</vt:lpstr>
      <vt:lpstr>Filing Stage – Validate </vt:lpstr>
      <vt:lpstr>Filing Stage – Validate </vt:lpstr>
      <vt:lpstr>Filing Stage – Validate </vt:lpstr>
      <vt:lpstr>Filing Stage – Validate </vt:lpstr>
      <vt:lpstr>Filing Stage – Validate 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Determine Fees</vt:lpstr>
      <vt:lpstr>Filing Stage – Submit!</vt:lpstr>
      <vt:lpstr>Filing Stage – Ack </vt:lpstr>
      <vt:lpstr>Filing Stage – Ack</vt:lpstr>
      <vt:lpstr>Filing Stage – Ack</vt:lpstr>
      <vt:lpstr>Filing Stage – Ack</vt:lpstr>
      <vt:lpstr>Filing Stage – Ack</vt:lpstr>
      <vt:lpstr>Filing Stage – Ack</vt:lpstr>
      <vt:lpstr>Filing Stage – Pay Fees </vt:lpstr>
      <vt:lpstr>Filing Stage – Pay Fees </vt:lpstr>
      <vt:lpstr>Filing Stage – Pay Fees </vt:lpstr>
      <vt:lpstr>Filing Stage – Pay Fees </vt:lpstr>
      <vt:lpstr>Filing Stage – Pay Fees </vt:lpstr>
      <vt:lpstr>Filing Stage – Ack </vt:lpstr>
      <vt:lpstr>Filing Stage – Ack </vt:lpstr>
      <vt:lpstr>Filing Stage – Ack </vt:lpstr>
      <vt:lpstr>Diligence after filing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</dc:creator>
  <cp:lastModifiedBy>Asus</cp:lastModifiedBy>
  <cp:revision>177</cp:revision>
  <dcterms:created xsi:type="dcterms:W3CDTF">2013-04-09T02:46:55Z</dcterms:created>
  <dcterms:modified xsi:type="dcterms:W3CDTF">2018-02-17T21:28:29Z</dcterms:modified>
</cp:coreProperties>
</file>